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19" r:id="rId2"/>
    <p:sldMasterId id="2147483821" r:id="rId3"/>
    <p:sldMasterId id="2147483823" r:id="rId4"/>
    <p:sldMasterId id="2147483825" r:id="rId5"/>
    <p:sldMasterId id="2147483841" r:id="rId6"/>
  </p:sldMasterIdLst>
  <p:notesMasterIdLst>
    <p:notesMasterId r:id="rId25"/>
  </p:notesMasterIdLst>
  <p:handoutMasterIdLst>
    <p:handoutMasterId r:id="rId26"/>
  </p:handoutMasterIdLst>
  <p:sldIdLst>
    <p:sldId id="257" r:id="rId7"/>
    <p:sldId id="289" r:id="rId8"/>
    <p:sldId id="287" r:id="rId9"/>
    <p:sldId id="281" r:id="rId10"/>
    <p:sldId id="286" r:id="rId11"/>
    <p:sldId id="282" r:id="rId12"/>
    <p:sldId id="288" r:id="rId13"/>
    <p:sldId id="283" r:id="rId14"/>
    <p:sldId id="290" r:id="rId15"/>
    <p:sldId id="256" r:id="rId16"/>
    <p:sldId id="291" r:id="rId17"/>
    <p:sldId id="258" r:id="rId18"/>
    <p:sldId id="259" r:id="rId19"/>
    <p:sldId id="260" r:id="rId20"/>
    <p:sldId id="261" r:id="rId21"/>
    <p:sldId id="262" r:id="rId22"/>
    <p:sldId id="263" r:id="rId23"/>
    <p:sldId id="293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7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3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3C87B0-571A-4B8B-A54F-D907F8FADF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6BD7F-EB5E-4253-B99E-60E927B8C1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1F76A97-A9F2-4CD4-B4CD-DDFEF96CD260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9E428-A828-42F7-BFD4-0C9B58A20A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0079D-DE38-4F4D-845C-C330913E2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4D8DD7-A1BA-4864-82C4-71432C0E2B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FAB469-68DA-4174-85EF-9F003DBE80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25387-2FD9-498A-AF54-DB9246E9C1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F196893-611C-4A0C-86A4-E5C6B98B60B8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414BAB0-2DDB-498E-BB9F-71273850FB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ACD53BC-6FCD-4728-9C7D-D4663D825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DCD0C-E318-4422-A52F-519BE3BF52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3E09D-A1AA-4421-AD31-9FDFBF321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D9F8973-34F0-4D60-A2F6-FA1B56929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9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df75eb3fb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7df75eb3f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df75eb3fb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5" name="Google Shape;85;g7df75eb3f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eef6dc356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HW Gap / Opportunity Gap -- </a:t>
            </a:r>
            <a:r>
              <a:rPr lang="en" sz="1100">
                <a:solidFill>
                  <a:schemeClr val="dk1"/>
                </a:solidFill>
              </a:rPr>
              <a:t>Students without internet are behind before they get started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Students need an equal opportunity to learn</a:t>
            </a:r>
            <a:endParaRPr/>
          </a:p>
        </p:txBody>
      </p:sp>
      <p:sp>
        <p:nvSpPr>
          <p:cNvPr id="100" name="Google Shape;100;g6eef6dc35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eef6dc356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5" name="Google Shape;115;g6eef6dc35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df75eb3fb_0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df75eb3fb_0_1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dfcd1a101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4" name="Google Shape;134;g7dfcd1a1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df75eb3fb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df75eb3fb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642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0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2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20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BF3C5-E435-9E40-B3BC-61ACE8D7AC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5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09861a58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09861a58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fonts.google.com/specimen/Roboto+Slab" TargetMode="External"/><Relationship Id="rId4" Type="http://schemas.openxmlformats.org/officeDocument/2006/relationships/hyperlink" Target="https://fonts.google.com/specimen/Roboto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hyperlink" Target="https://fonts.google.com/specimen/Roboto+Slab" TargetMode="External"/><Relationship Id="rId4" Type="http://schemas.openxmlformats.org/officeDocument/2006/relationships/hyperlink" Target="https://fonts.google.com/specimen/Roboto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DF56B-BA1B-416B-916E-6D96D878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0C7D0553-E6E6-44A9-9A16-DF37B90B9F4A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405DF-F28F-4428-B6F1-52A514B4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CEE73-CF8C-4677-B372-9F93271E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FDF541F-B169-4BBC-9E57-21AB2384C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88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2DEE-CF79-4179-B196-5CD0A6DF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65DCF15F-5894-4F2D-8856-F0A903C7AF07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2E21E-C026-490A-A8A5-A70C47A6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62F4F-16C8-4260-9A6B-6C62A770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648881A-899A-436E-AD02-398E9FA258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78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AC467-FC45-4C7F-B618-D537A91F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80A8A5EC-7350-4F53-BE04-B578914E14AA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0C0FC-5FFC-484C-9136-BBD46F20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6E7DE-FCFE-4CF4-9DC0-221219AC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76FC622-AEAF-41A4-BBC8-32FD91B09A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536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Page ">
    <p:bg>
      <p:bgPr>
        <a:solidFill>
          <a:srgbClr val="00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926" y="5040239"/>
            <a:ext cx="7886700" cy="623416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Header Calibri 44pt White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57286" y="3697852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500" b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 dirty="0"/>
              <a:t>Presented by [add name]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38927" y="5876694"/>
            <a:ext cx="7886700" cy="55511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625" b="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Secondary Header Calibri 35pt italic white</a:t>
            </a:r>
          </a:p>
        </p:txBody>
      </p:sp>
    </p:spTree>
    <p:extLst>
      <p:ext uri="{BB962C8B-B14F-4D97-AF65-F5344CB8AC3E}">
        <p14:creationId xmlns:p14="http://schemas.microsoft.com/office/powerpoint/2010/main" val="3189302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750" y="22860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Calibri 32pt White (slide design option 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1" y="1554163"/>
            <a:ext cx="515764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0">
                <a:solidFill>
                  <a:srgbClr val="00314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Calibri 22pt USDA RD Blue (text color R-0 G-49 B-66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1" y="2378075"/>
            <a:ext cx="6161252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456F61"/>
              </a:buClr>
              <a:defRPr sz="1500" baseline="0">
                <a:solidFill>
                  <a:srgbClr val="6C6C6C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lnSpc>
                <a:spcPct val="150000"/>
              </a:lnSpc>
              <a:buClr>
                <a:srgbClr val="456F61"/>
              </a:buClr>
              <a:defRPr sz="1350" baseline="0">
                <a:solidFill>
                  <a:srgbClr val="6C6C6C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lnSpc>
                <a:spcPct val="150000"/>
              </a:lnSpc>
              <a:buClr>
                <a:srgbClr val="456F61"/>
              </a:buClr>
              <a:defRPr sz="1275" baseline="0">
                <a:solidFill>
                  <a:srgbClr val="6C6C6C"/>
                </a:solidFill>
                <a:latin typeface="Calibri" charset="0"/>
                <a:ea typeface="Calibri" charset="0"/>
                <a:cs typeface="Calibri" charset="0"/>
              </a:defRPr>
            </a:lvl3pPr>
          </a:lstStyle>
          <a:p>
            <a:pPr lvl="0"/>
            <a:r>
              <a:rPr lang="en-US" dirty="0"/>
              <a:t>1st level Bullet text Calibri 20pt text</a:t>
            </a:r>
          </a:p>
          <a:p>
            <a:pPr lvl="1"/>
            <a:r>
              <a:rPr lang="en-US" dirty="0"/>
              <a:t>2nd level Bullet text Calibri 18pt text</a:t>
            </a:r>
          </a:p>
          <a:p>
            <a:pPr lvl="2"/>
            <a:r>
              <a:rPr lang="en-US" dirty="0"/>
              <a:t>3rd level Bullet text Calibri 17pt text</a:t>
            </a:r>
          </a:p>
        </p:txBody>
      </p:sp>
    </p:spTree>
    <p:extLst>
      <p:ext uri="{BB962C8B-B14F-4D97-AF65-F5344CB8AC3E}">
        <p14:creationId xmlns:p14="http://schemas.microsoft.com/office/powerpoint/2010/main" val="339730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orient="horz" pos="1296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0094" y="4697206"/>
            <a:ext cx="7886700" cy="1859713"/>
          </a:xfrm>
          <a:prstGeom prst="rect">
            <a:avLst/>
          </a:prstGeom>
        </p:spPr>
        <p:txBody>
          <a:bodyPr/>
          <a:lstStyle>
            <a:lvl1pPr algn="r">
              <a:defRPr sz="1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Contact Information Calibri 20pt</a:t>
            </a:r>
            <a:br>
              <a:rPr lang="en-US" dirty="0"/>
            </a:br>
            <a:r>
              <a:rPr lang="en-US" dirty="0"/>
              <a:t>Rural Development </a:t>
            </a:r>
            <a:br>
              <a:rPr lang="en-US" dirty="0"/>
            </a:br>
            <a:r>
              <a:rPr lang="en-US" dirty="0"/>
              <a:t>Department Name</a:t>
            </a:r>
            <a:br>
              <a:rPr lang="en-US" dirty="0"/>
            </a:br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Office: 000.000.000.000</a:t>
            </a:r>
            <a:br>
              <a:rPr lang="en-US" dirty="0"/>
            </a:br>
            <a:r>
              <a:rPr lang="en-US" dirty="0" err="1"/>
              <a:t>www.rd.usda.gov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146157"/>
            <a:ext cx="4016450" cy="24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42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t="7862" b="7862"/>
          <a:stretch/>
        </p:blipFill>
        <p:spPr>
          <a:xfrm>
            <a:off x="1" y="0"/>
            <a:ext cx="9144003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/>
        </p:nvSpPr>
        <p:spPr>
          <a:xfrm>
            <a:off x="8485950" y="6375103"/>
            <a:ext cx="5487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98267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581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37" y="6349568"/>
            <a:ext cx="9151877" cy="5084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"/>
          <p:cNvSpPr txBox="1"/>
          <p:nvPr/>
        </p:nvSpPr>
        <p:spPr>
          <a:xfrm>
            <a:off x="8485950" y="6375103"/>
            <a:ext cx="5487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3">
            <a:alphaModFix/>
          </a:blip>
          <a:srcRect r="70827"/>
          <a:stretch/>
        </p:blipFill>
        <p:spPr>
          <a:xfrm>
            <a:off x="182278" y="6422907"/>
            <a:ext cx="305126" cy="3503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5"/>
          <p:cNvSpPr txBox="1"/>
          <p:nvPr/>
        </p:nvSpPr>
        <p:spPr>
          <a:xfrm>
            <a:off x="645627" y="6346087"/>
            <a:ext cx="38634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ConnectME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6892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937" y="6349568"/>
            <a:ext cx="9151877" cy="50843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"/>
          <p:cNvSpPr txBox="1"/>
          <p:nvPr/>
        </p:nvSpPr>
        <p:spPr>
          <a:xfrm>
            <a:off x="8485950" y="6375103"/>
            <a:ext cx="5487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" name="Google Shape;23;p6"/>
          <p:cNvSpPr txBox="1"/>
          <p:nvPr/>
        </p:nvSpPr>
        <p:spPr>
          <a:xfrm>
            <a:off x="656461" y="6487911"/>
            <a:ext cx="4377300" cy="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Slide Presentation Title</a:t>
            </a: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3">
            <a:alphaModFix/>
          </a:blip>
          <a:srcRect r="70827"/>
          <a:stretch/>
        </p:blipFill>
        <p:spPr>
          <a:xfrm>
            <a:off x="182278" y="6422907"/>
            <a:ext cx="305126" cy="350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543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5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67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8"/>
          <p:cNvPicPr preferRelativeResize="0"/>
          <p:nvPr/>
        </p:nvPicPr>
        <p:blipFill rotWithShape="1">
          <a:blip r:embed="rId2">
            <a:alphaModFix/>
          </a:blip>
          <a:srcRect t="7862" b="7862"/>
          <a:stretch/>
        </p:blipFill>
        <p:spPr>
          <a:xfrm>
            <a:off x="1" y="0"/>
            <a:ext cx="9144003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59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93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0" descr="https://lh6.googleusercontent.com/0tP1umNC096bZ6lbZ9XRwKKS4Lba9GudRouXvHx0dR5oAlpVOZ-aJylNeyyRk3-VIdQrwnrzn1RWFiiox49gqC6h3i8S5W7KU58IVb7xFiTIfQcCAoCbhYt7ufJWF6DLfEgdFcTW3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2529" y="2188165"/>
            <a:ext cx="2421199" cy="32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0"/>
          <p:cNvSpPr txBox="1"/>
          <p:nvPr/>
        </p:nvSpPr>
        <p:spPr>
          <a:xfrm>
            <a:off x="180254" y="1227800"/>
            <a:ext cx="6879300" cy="5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A9"/>
              </a:buClr>
              <a:buSzPts val="1600"/>
              <a:buFont typeface="Roboto"/>
              <a:buNone/>
            </a:pPr>
            <a:r>
              <a:rPr lang="en" sz="1600" b="1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BVSD Blue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is the primary color and should be used boldly in marketing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and communications. By utilizing this hue, BVSD is conveying our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commitment to trustworthiness, reliability and communication.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Other primary colors, of which the logos are featured with, include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1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BVSD gray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black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and white.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None/>
            </a:pP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Secondary colors include the following: </a:t>
            </a:r>
            <a:r>
              <a:rPr lang="en" sz="16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rPr>
              <a:t>light gray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7E8083"/>
                </a:solidFill>
                <a:latin typeface="Roboto"/>
                <a:ea typeface="Roboto"/>
                <a:cs typeface="Roboto"/>
                <a:sym typeface="Roboto"/>
              </a:rPr>
              <a:t>medium gray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CCDFEE"/>
                </a:solidFill>
                <a:latin typeface="Roboto"/>
                <a:ea typeface="Roboto"/>
                <a:cs typeface="Roboto"/>
                <a:sym typeface="Roboto"/>
              </a:rPr>
              <a:t>light blue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66A0CB"/>
                </a:solidFill>
                <a:latin typeface="Roboto"/>
                <a:ea typeface="Roboto"/>
                <a:cs typeface="Roboto"/>
                <a:sym typeface="Roboto"/>
              </a:rPr>
              <a:t>medium blue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0E395D"/>
                </a:solidFill>
                <a:latin typeface="Roboto"/>
                <a:ea typeface="Roboto"/>
                <a:cs typeface="Roboto"/>
                <a:sym typeface="Roboto"/>
              </a:rPr>
              <a:t>dark blue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051C2E"/>
                </a:solidFill>
                <a:latin typeface="Roboto"/>
                <a:ea typeface="Roboto"/>
                <a:cs typeface="Roboto"/>
                <a:sym typeface="Roboto"/>
              </a:rPr>
              <a:t>dark navy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B66828"/>
                </a:solidFill>
                <a:latin typeface="Roboto"/>
                <a:ea typeface="Roboto"/>
                <a:cs typeface="Roboto"/>
                <a:sym typeface="Roboto"/>
              </a:rPr>
              <a:t>orange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E6A026"/>
                </a:solidFill>
                <a:latin typeface="Roboto"/>
                <a:ea typeface="Roboto"/>
                <a:cs typeface="Roboto"/>
                <a:sym typeface="Roboto"/>
              </a:rPr>
              <a:t>school bus </a:t>
            </a:r>
            <a:br>
              <a:rPr lang="en" sz="1600" b="0" i="0" u="none" strike="noStrike" cap="none">
                <a:solidFill>
                  <a:srgbClr val="E6A02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E6A026"/>
                </a:solidFill>
                <a:latin typeface="Roboto"/>
                <a:ea typeface="Roboto"/>
                <a:cs typeface="Roboto"/>
                <a:sym typeface="Roboto"/>
              </a:rPr>
              <a:t>yellow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5C144A"/>
                </a:solidFill>
                <a:latin typeface="Roboto"/>
                <a:ea typeface="Roboto"/>
                <a:cs typeface="Roboto"/>
                <a:sym typeface="Roboto"/>
              </a:rPr>
              <a:t>purple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600" b="0" i="0" u="none" strike="noStrike" cap="none">
                <a:solidFill>
                  <a:srgbClr val="1FB788"/>
                </a:solidFill>
                <a:latin typeface="Roboto"/>
                <a:ea typeface="Roboto"/>
                <a:cs typeface="Roboto"/>
                <a:sym typeface="Roboto"/>
              </a:rPr>
              <a:t>green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. These complementary colors work well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with BVSD blue and the other primary colors. All of these colors are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Included in this document.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None/>
            </a:pP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Our fonts keep our look and feel consistent.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0" u="sng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Roboto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is the primary sans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serif font that BVSD uses, and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0" u="sng" strike="noStrike" cap="none">
                <a:solidFill>
                  <a:srgbClr val="0060A9"/>
                </a:solidFill>
                <a:latin typeface="Roboto Slab"/>
                <a:ea typeface="Roboto Slab"/>
                <a:cs typeface="Roboto Slab"/>
                <a:sym typeface="Roboto Slab"/>
                <a:hlinkClick r:id="rId5"/>
              </a:rPr>
              <a:t>Roboto slab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is our secondary serif font.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If Roboto is not available, </a:t>
            </a:r>
            <a:r>
              <a:rPr lang="en" sz="16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Arial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is a good substitute.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867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793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152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rgbClr val="07376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/>
          <p:nvPr/>
        </p:nvSpPr>
        <p:spPr>
          <a:xfrm flipH="1">
            <a:off x="6025" y="402100"/>
            <a:ext cx="9150050" cy="5995664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3A81BA">
              <a:alpha val="80000"/>
            </a:srgbClr>
          </a:solidFill>
          <a:ln>
            <a:noFill/>
          </a:ln>
        </p:spPr>
      </p:sp>
      <p:sp>
        <p:nvSpPr>
          <p:cNvPr id="39" name="Google Shape;39;p13"/>
          <p:cNvSpPr/>
          <p:nvPr/>
        </p:nvSpPr>
        <p:spPr>
          <a:xfrm>
            <a:off x="-5900" y="1013309"/>
            <a:ext cx="9144150" cy="50264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B5394">
              <a:alpha val="61540"/>
            </a:srgbClr>
          </a:solidFill>
          <a:ln>
            <a:noFill/>
          </a:ln>
        </p:spPr>
      </p:sp>
      <p:sp>
        <p:nvSpPr>
          <p:cNvPr id="40" name="Google Shape;40;p13"/>
          <p:cNvSpPr/>
          <p:nvPr/>
        </p:nvSpPr>
        <p:spPr>
          <a:xfrm>
            <a:off x="1" y="1801467"/>
            <a:ext cx="9156075" cy="3852084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1155CC">
              <a:alpha val="80000"/>
            </a:srgbClr>
          </a:solidFill>
          <a:ln>
            <a:noFill/>
          </a:ln>
        </p:spPr>
      </p:sp>
      <p:pic>
        <p:nvPicPr>
          <p:cNvPr id="41" name="Google Shape;41;p13" descr="BookAlone-White.png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17003" y="507818"/>
            <a:ext cx="4205425" cy="595803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/>
          <p:cNvSpPr txBox="1">
            <a:spLocks noGrp="1"/>
          </p:cNvSpPr>
          <p:nvPr>
            <p:ph type="ctrTitle"/>
          </p:nvPr>
        </p:nvSpPr>
        <p:spPr>
          <a:xfrm>
            <a:off x="1719025" y="2655767"/>
            <a:ext cx="57060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Bree Serif"/>
              <a:buChar char="●"/>
              <a:defRPr sz="4800"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814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5865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/book">
  <p:cSld name="Title + 2 columns w/boo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5"/>
          <p:cNvGrpSpPr/>
          <p:nvPr/>
        </p:nvGrpSpPr>
        <p:grpSpPr>
          <a:xfrm>
            <a:off x="-6025" y="0"/>
            <a:ext cx="9168125" cy="6884133"/>
            <a:chOff x="-6025" y="0"/>
            <a:chExt cx="9168125" cy="5163100"/>
          </a:xfrm>
        </p:grpSpPr>
        <p:sp>
          <p:nvSpPr>
            <p:cNvPr id="51" name="Google Shape;51;p15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</p:sp>
        <p:sp>
          <p:nvSpPr>
            <p:cNvPr id="52" name="Google Shape;52;p15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6FA8DC">
                <a:alpha val="84620"/>
              </a:srgbClr>
            </a:solidFill>
            <a:ln>
              <a:noFill/>
            </a:ln>
          </p:spPr>
        </p:sp>
        <p:sp>
          <p:nvSpPr>
            <p:cNvPr id="53" name="Google Shape;53;p15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4" name="Google Shape;54;p15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</p:sp>
        <p:sp>
          <p:nvSpPr>
            <p:cNvPr id="55" name="Google Shape;55;p1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6FA8DC">
                <a:alpha val="84620"/>
              </a:srgbClr>
            </a:solidFill>
            <a:ln>
              <a:noFill/>
            </a:ln>
          </p:spPr>
        </p:sp>
        <p:sp>
          <p:nvSpPr>
            <p:cNvPr id="56" name="Google Shape;56;p15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886650" y="531200"/>
            <a:ext cx="7370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904925" y="1994467"/>
            <a:ext cx="3560100" cy="4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2"/>
          </p:nvPr>
        </p:nvSpPr>
        <p:spPr>
          <a:xfrm>
            <a:off x="4679180" y="1994467"/>
            <a:ext cx="3560100" cy="4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8753" y="103334"/>
            <a:ext cx="851749" cy="1206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25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Diseño personalizado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148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001" y="1178934"/>
            <a:ext cx="2344324" cy="785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21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A98D-9E99-40D1-963F-FB449E9A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82826F61-F342-4001-B29E-1D3D5A964CA3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69F09-EA63-4A3A-93C0-47419369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6E1C6-9DFC-4A08-9DED-7A9A35B6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B3065E2-E67A-45EA-8958-3FE04BFD8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21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t="7862" b="7862"/>
          <a:stretch/>
        </p:blipFill>
        <p:spPr>
          <a:xfrm>
            <a:off x="1" y="0"/>
            <a:ext cx="9144003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/>
        </p:nvSpPr>
        <p:spPr>
          <a:xfrm>
            <a:off x="8485950" y="6375103"/>
            <a:ext cx="5487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8820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481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37" y="6349568"/>
            <a:ext cx="9151877" cy="5084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"/>
          <p:cNvSpPr txBox="1"/>
          <p:nvPr/>
        </p:nvSpPr>
        <p:spPr>
          <a:xfrm>
            <a:off x="8485950" y="6375103"/>
            <a:ext cx="5487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3">
            <a:alphaModFix/>
          </a:blip>
          <a:srcRect r="70827"/>
          <a:stretch/>
        </p:blipFill>
        <p:spPr>
          <a:xfrm>
            <a:off x="182278" y="6422907"/>
            <a:ext cx="305126" cy="3503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5"/>
          <p:cNvSpPr txBox="1"/>
          <p:nvPr/>
        </p:nvSpPr>
        <p:spPr>
          <a:xfrm>
            <a:off x="645627" y="6346087"/>
            <a:ext cx="38634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ConnectME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15800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937" y="6349568"/>
            <a:ext cx="9151877" cy="50843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"/>
          <p:cNvSpPr txBox="1"/>
          <p:nvPr/>
        </p:nvSpPr>
        <p:spPr>
          <a:xfrm>
            <a:off x="8485950" y="6375103"/>
            <a:ext cx="548700" cy="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9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23" name="Google Shape;23;p6"/>
          <p:cNvSpPr txBox="1"/>
          <p:nvPr/>
        </p:nvSpPr>
        <p:spPr>
          <a:xfrm>
            <a:off x="656461" y="6487911"/>
            <a:ext cx="4377300" cy="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Slide Presentation Title</a:t>
            </a: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24;p6"/>
          <p:cNvPicPr preferRelativeResize="0"/>
          <p:nvPr/>
        </p:nvPicPr>
        <p:blipFill rotWithShape="1">
          <a:blip r:embed="rId3">
            <a:alphaModFix/>
          </a:blip>
          <a:srcRect r="70827"/>
          <a:stretch/>
        </p:blipFill>
        <p:spPr>
          <a:xfrm>
            <a:off x="182278" y="6422907"/>
            <a:ext cx="305126" cy="350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560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371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8"/>
          <p:cNvPicPr preferRelativeResize="0"/>
          <p:nvPr/>
        </p:nvPicPr>
        <p:blipFill rotWithShape="1">
          <a:blip r:embed="rId2">
            <a:alphaModFix/>
          </a:blip>
          <a:srcRect t="7862" b="7862"/>
          <a:stretch/>
        </p:blipFill>
        <p:spPr>
          <a:xfrm>
            <a:off x="1" y="0"/>
            <a:ext cx="9144003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129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5580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0" descr="https://lh6.googleusercontent.com/0tP1umNC096bZ6lbZ9XRwKKS4Lba9GudRouXvHx0dR5oAlpVOZ-aJylNeyyRk3-VIdQrwnrzn1RWFiiox49gqC6h3i8S5W7KU58IVb7xFiTIfQcCAoCbhYt7ufJWF6DLfEgdFcTW3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2529" y="2188165"/>
            <a:ext cx="2421199" cy="32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0"/>
          <p:cNvSpPr txBox="1"/>
          <p:nvPr/>
        </p:nvSpPr>
        <p:spPr>
          <a:xfrm>
            <a:off x="180254" y="1227800"/>
            <a:ext cx="6879300" cy="53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0A9"/>
              </a:buClr>
              <a:buSzPts val="1600"/>
              <a:buFont typeface="Roboto"/>
              <a:buNone/>
            </a:pPr>
            <a:r>
              <a:rPr lang="en" sz="1600" b="1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BVSD Blue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is the primary color and should be used boldly in marketing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and communications. By utilizing this hue, BVSD is conveying our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commitment to trustworthiness, reliability and communication.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Other primary colors, of which the logos are featured with, include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1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BVSD gray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black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and white.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None/>
            </a:pP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Secondary colors include the following: </a:t>
            </a:r>
            <a:r>
              <a:rPr lang="en" sz="16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rPr>
              <a:t>light gray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7E8083"/>
                </a:solidFill>
                <a:latin typeface="Roboto"/>
                <a:ea typeface="Roboto"/>
                <a:cs typeface="Roboto"/>
                <a:sym typeface="Roboto"/>
              </a:rPr>
              <a:t>medium gray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CCDFEE"/>
                </a:solidFill>
                <a:latin typeface="Roboto"/>
                <a:ea typeface="Roboto"/>
                <a:cs typeface="Roboto"/>
                <a:sym typeface="Roboto"/>
              </a:rPr>
              <a:t>light blue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66A0CB"/>
                </a:solidFill>
                <a:latin typeface="Roboto"/>
                <a:ea typeface="Roboto"/>
                <a:cs typeface="Roboto"/>
                <a:sym typeface="Roboto"/>
              </a:rPr>
              <a:t>medium blue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0E395D"/>
                </a:solidFill>
                <a:latin typeface="Roboto"/>
                <a:ea typeface="Roboto"/>
                <a:cs typeface="Roboto"/>
                <a:sym typeface="Roboto"/>
              </a:rPr>
              <a:t>dark blue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051C2E"/>
                </a:solidFill>
                <a:latin typeface="Roboto"/>
                <a:ea typeface="Roboto"/>
                <a:cs typeface="Roboto"/>
                <a:sym typeface="Roboto"/>
              </a:rPr>
              <a:t>dark navy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B66828"/>
                </a:solidFill>
                <a:latin typeface="Roboto"/>
                <a:ea typeface="Roboto"/>
                <a:cs typeface="Roboto"/>
                <a:sym typeface="Roboto"/>
              </a:rPr>
              <a:t>orange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E6A026"/>
                </a:solidFill>
                <a:latin typeface="Roboto"/>
                <a:ea typeface="Roboto"/>
                <a:cs typeface="Roboto"/>
                <a:sym typeface="Roboto"/>
              </a:rPr>
              <a:t>school bus </a:t>
            </a:r>
            <a:br>
              <a:rPr lang="en" sz="1600" b="0" i="0" u="none" strike="noStrike" cap="none">
                <a:solidFill>
                  <a:srgbClr val="E6A02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E6A026"/>
                </a:solidFill>
                <a:latin typeface="Roboto"/>
                <a:ea typeface="Roboto"/>
                <a:cs typeface="Roboto"/>
                <a:sym typeface="Roboto"/>
              </a:rPr>
              <a:t>yellow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600" b="0" i="0" u="none" strike="noStrike" cap="none">
                <a:solidFill>
                  <a:srgbClr val="5C144A"/>
                </a:solidFill>
                <a:latin typeface="Roboto"/>
                <a:ea typeface="Roboto"/>
                <a:cs typeface="Roboto"/>
                <a:sym typeface="Roboto"/>
              </a:rPr>
              <a:t>purple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600" b="0" i="0" u="none" strike="noStrike" cap="none">
                <a:solidFill>
                  <a:srgbClr val="1FB788"/>
                </a:solidFill>
                <a:latin typeface="Roboto"/>
                <a:ea typeface="Roboto"/>
                <a:cs typeface="Roboto"/>
                <a:sym typeface="Roboto"/>
              </a:rPr>
              <a:t>green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. These complementary colors work well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with BVSD blue and the other primary colors. All of these colors are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Included in this document.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None/>
            </a:pP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Our fonts keep our look and feel consistent.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0" u="sng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Roboto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is the primary sans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serif font that BVSD uses, and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 i="0" u="sng" strike="noStrike" cap="none">
                <a:solidFill>
                  <a:srgbClr val="0060A9"/>
                </a:solidFill>
                <a:latin typeface="Roboto Slab"/>
                <a:ea typeface="Roboto Slab"/>
                <a:cs typeface="Roboto Slab"/>
                <a:sym typeface="Roboto Slab"/>
                <a:hlinkClick r:id="rId5"/>
              </a:rPr>
              <a:t>Roboto slab</a:t>
            </a:r>
            <a:r>
              <a:rPr lang="en" sz="1600" b="0" i="0" u="none" strike="noStrike" cap="none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is our secondary serif font. </a:t>
            </a:r>
            <a:b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If Roboto is not available, </a:t>
            </a:r>
            <a:r>
              <a:rPr lang="en" sz="16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Arial</a:t>
            </a:r>
            <a:r>
              <a:rPr lang="en" sz="16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is a good substitute.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181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261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6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013A6B-B3FE-4E3E-835D-EF1883B3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A7163A1F-458E-496A-9697-CB7FA180BFDD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D14197-5AB9-457F-96DC-1975F362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B265E-E91A-405C-9E62-A8C10FE1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1326800-3A98-4486-B5BF-F9291C25F7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7527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rgbClr val="07376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/>
          <p:nvPr/>
        </p:nvSpPr>
        <p:spPr>
          <a:xfrm flipH="1">
            <a:off x="6025" y="402100"/>
            <a:ext cx="9150050" cy="5995664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3A81BA">
              <a:alpha val="80000"/>
            </a:srgbClr>
          </a:solidFill>
          <a:ln>
            <a:noFill/>
          </a:ln>
        </p:spPr>
      </p:sp>
      <p:sp>
        <p:nvSpPr>
          <p:cNvPr id="39" name="Google Shape;39;p13"/>
          <p:cNvSpPr/>
          <p:nvPr/>
        </p:nvSpPr>
        <p:spPr>
          <a:xfrm>
            <a:off x="-5900" y="1013309"/>
            <a:ext cx="9144150" cy="50264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B5394">
              <a:alpha val="61540"/>
            </a:srgbClr>
          </a:solidFill>
          <a:ln>
            <a:noFill/>
          </a:ln>
        </p:spPr>
      </p:sp>
      <p:sp>
        <p:nvSpPr>
          <p:cNvPr id="40" name="Google Shape;40;p13"/>
          <p:cNvSpPr/>
          <p:nvPr/>
        </p:nvSpPr>
        <p:spPr>
          <a:xfrm>
            <a:off x="1" y="1801467"/>
            <a:ext cx="9156075" cy="3852084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1155CC">
              <a:alpha val="80000"/>
            </a:srgbClr>
          </a:solidFill>
          <a:ln>
            <a:noFill/>
          </a:ln>
        </p:spPr>
      </p:sp>
      <p:pic>
        <p:nvPicPr>
          <p:cNvPr id="41" name="Google Shape;41;p13" descr="BookAlone-White.png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17003" y="507818"/>
            <a:ext cx="4205425" cy="595803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/>
          <p:cNvSpPr txBox="1">
            <a:spLocks noGrp="1"/>
          </p:cNvSpPr>
          <p:nvPr>
            <p:ph type="ctrTitle"/>
          </p:nvPr>
        </p:nvSpPr>
        <p:spPr>
          <a:xfrm>
            <a:off x="1719025" y="2655767"/>
            <a:ext cx="57060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Bree Serif"/>
              <a:buChar char="●"/>
              <a:defRPr sz="4800">
                <a:latin typeface="Bree Serif"/>
                <a:ea typeface="Bree Serif"/>
                <a:cs typeface="Bree Serif"/>
                <a:sym typeface="Bree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252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0440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/book">
  <p:cSld name="Title + 2 columns w/boo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5"/>
          <p:cNvGrpSpPr/>
          <p:nvPr/>
        </p:nvGrpSpPr>
        <p:grpSpPr>
          <a:xfrm>
            <a:off x="-6025" y="0"/>
            <a:ext cx="9168125" cy="6884133"/>
            <a:chOff x="-6025" y="0"/>
            <a:chExt cx="9168125" cy="5163100"/>
          </a:xfrm>
        </p:grpSpPr>
        <p:sp>
          <p:nvSpPr>
            <p:cNvPr id="51" name="Google Shape;51;p15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</p:sp>
        <p:sp>
          <p:nvSpPr>
            <p:cNvPr id="52" name="Google Shape;52;p15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6FA8DC">
                <a:alpha val="84620"/>
              </a:srgbClr>
            </a:solidFill>
            <a:ln>
              <a:noFill/>
            </a:ln>
          </p:spPr>
        </p:sp>
        <p:sp>
          <p:nvSpPr>
            <p:cNvPr id="53" name="Google Shape;53;p15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4" name="Google Shape;54;p15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</p:sp>
        <p:sp>
          <p:nvSpPr>
            <p:cNvPr id="55" name="Google Shape;55;p1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6FA8DC">
                <a:alpha val="84620"/>
              </a:srgbClr>
            </a:solidFill>
            <a:ln>
              <a:noFill/>
            </a:ln>
          </p:spPr>
        </p:sp>
        <p:sp>
          <p:nvSpPr>
            <p:cNvPr id="56" name="Google Shape;56;p15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886650" y="531200"/>
            <a:ext cx="73707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  <a:defRPr>
                <a:latin typeface="Bree Serif"/>
                <a:ea typeface="Bree Serif"/>
                <a:cs typeface="Bree Serif"/>
                <a:sym typeface="Bree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  <a:defRPr>
                <a:latin typeface="Bree Serif"/>
                <a:ea typeface="Bree Serif"/>
                <a:cs typeface="Bree Serif"/>
                <a:sym typeface="Bree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■"/>
              <a:defRPr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904925" y="1994467"/>
            <a:ext cx="3560100" cy="4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2"/>
          </p:nvPr>
        </p:nvSpPr>
        <p:spPr>
          <a:xfrm>
            <a:off x="4679180" y="1994467"/>
            <a:ext cx="3560100" cy="4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  <a:defRPr sz="1800">
                <a:solidFill>
                  <a:srgbClr val="073763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○"/>
              <a:defRPr sz="1800">
                <a:solidFill>
                  <a:srgbClr val="073763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■"/>
              <a:defRPr sz="18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18753" y="103334"/>
            <a:ext cx="851749" cy="1206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988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Diseño personalizado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99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2309EDD-49F7-4E23-805B-97FB2532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26F09394-0619-469B-8B2A-59228D25FA92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42F8FC-936F-4473-9416-7D1011F4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039716-E41B-488A-AAF6-2DE4702F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6D696C0-C230-44B9-BACD-34C417780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3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411633-5AF2-452A-BEBA-665A30E8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6FB98651-2E8B-4E80-BE16-E21B3EF4B675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A9798A-E077-4657-8F85-A6721081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1CB10C-EF26-4444-AA7B-E78EA7F6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47A9561-19EE-4EB1-A0EF-767AC252FC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89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BF6320-FE0F-46B2-A4F3-9D606C11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4DC4B5E3-C295-4A7C-94F9-C571CAB406EE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B90FC0-3716-4ECB-8B9E-1ED8A3E9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E9BEE2-C26A-4196-93B8-BBDE3D29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25D0E59-7F81-433B-A073-6A73AF79D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FB85CD-1DB3-4AE2-B712-FB6AC193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8565D2E0-A917-4369-BEB4-3168219ADC07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A586B2-20E1-4BED-8D7B-108BED73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B30824-7C10-425A-A691-30F74AD0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BEAD475-6B44-49CE-9563-237504A67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42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78E40C-6D56-4249-8CE4-AE72BC1B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fld id="{1BC38E1E-27E7-4444-9E7B-443D002107EF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46873C-6BC6-4706-B544-CDF89D2A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AF84DA-BC75-4BEA-9E68-CFC7212C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118664E-937A-4EB8-9E8A-9B7D68165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98E63EF5-8495-43CD-B103-B7CB1D855D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08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0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 rot="10800000">
            <a:off x="-24633" y="0"/>
            <a:ext cx="9179924" cy="1532820"/>
          </a:xfrm>
          <a:custGeom>
            <a:avLst/>
            <a:gdLst>
              <a:gd name="connsiteX0" fmla="*/ 0 w 12239898"/>
              <a:gd name="connsiteY0" fmla="*/ 1532820 h 1532820"/>
              <a:gd name="connsiteX1" fmla="*/ 12239898 w 12239898"/>
              <a:gd name="connsiteY1" fmla="*/ 1532820 h 1532820"/>
              <a:gd name="connsiteX2" fmla="*/ 12218001 w 12239898"/>
              <a:gd name="connsiteY2" fmla="*/ 98539 h 1532820"/>
              <a:gd name="connsiteX3" fmla="*/ 11145095 w 12239898"/>
              <a:gd name="connsiteY3" fmla="*/ 0 h 1532820"/>
              <a:gd name="connsiteX4" fmla="*/ 8703684 w 12239898"/>
              <a:gd name="connsiteY4" fmla="*/ 54744 h 1532820"/>
              <a:gd name="connsiteX5" fmla="*/ 4247836 w 12239898"/>
              <a:gd name="connsiteY5" fmla="*/ 645974 h 1532820"/>
              <a:gd name="connsiteX6" fmla="*/ 1029115 w 12239898"/>
              <a:gd name="connsiteY6" fmla="*/ 613128 h 1532820"/>
              <a:gd name="connsiteX7" fmla="*/ 10948 w 12239898"/>
              <a:gd name="connsiteY7" fmla="*/ 481744 h 1532820"/>
              <a:gd name="connsiteX8" fmla="*/ 0 w 12239898"/>
              <a:gd name="connsiteY8" fmla="*/ 1532820 h 153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9898" h="1532820">
                <a:moveTo>
                  <a:pt x="0" y="1532820"/>
                </a:moveTo>
                <a:lnTo>
                  <a:pt x="12239898" y="1532820"/>
                </a:lnTo>
                <a:lnTo>
                  <a:pt x="12218001" y="98539"/>
                </a:lnTo>
                <a:lnTo>
                  <a:pt x="11145095" y="0"/>
                </a:lnTo>
                <a:lnTo>
                  <a:pt x="8703684" y="54744"/>
                </a:lnTo>
                <a:lnTo>
                  <a:pt x="4247836" y="645974"/>
                </a:lnTo>
                <a:lnTo>
                  <a:pt x="1029115" y="613128"/>
                </a:lnTo>
                <a:lnTo>
                  <a:pt x="10948" y="481744"/>
                </a:lnTo>
                <a:lnTo>
                  <a:pt x="0" y="1532820"/>
                </a:lnTo>
                <a:close/>
              </a:path>
            </a:pathLst>
          </a:custGeom>
          <a:solidFill>
            <a:srgbClr val="0031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ine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4633" y="708283"/>
            <a:ext cx="9168633" cy="9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6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56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005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121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30F33ECB-91AA-4AED-A84E-2E2FEF7F2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51138"/>
            <a:ext cx="4757738" cy="40831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Aft>
                <a:spcPts val="1200"/>
              </a:spcAft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APRIL 15, 2020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Community Anchor Institution Connectivity</a:t>
            </a:r>
          </a:p>
          <a:p>
            <a:pPr algn="ctr">
              <a:spcAft>
                <a:spcPts val="400"/>
              </a:spcAft>
              <a:defRPr/>
            </a:pPr>
            <a:r>
              <a:rPr lang="en-US" altLang="en-US" sz="1150" b="1" dirty="0">
                <a:solidFill>
                  <a:srgbClr val="AFABAB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MODERATOR</a:t>
            </a:r>
            <a:r>
              <a:rPr lang="en-US" altLang="en-US" sz="1150" dirty="0">
                <a:solidFill>
                  <a:srgbClr val="AFABAB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John </a:t>
            </a:r>
            <a:r>
              <a:rPr lang="en-US" altLang="en-US" sz="1150" b="1" dirty="0" err="1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Windhausen</a:t>
            </a: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</a:t>
            </a:r>
          </a:p>
          <a:p>
            <a:pPr algn="ctr">
              <a:defRPr/>
            </a:pP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Executive Director of the Schools,</a:t>
            </a:r>
            <a:b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Health &amp; Libraries Broadband Coalition</a:t>
            </a:r>
          </a:p>
          <a:p>
            <a:pPr algn="ctr">
              <a:defRPr/>
            </a:pP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spcAft>
                <a:spcPts val="400"/>
              </a:spcAft>
              <a:defRPr/>
            </a:pPr>
            <a:r>
              <a:rPr lang="en-US" altLang="en-US" sz="1150" b="1" dirty="0">
                <a:solidFill>
                  <a:srgbClr val="AFABAB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PANELISTS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Alton Kimura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Senior Loan Specialist, USDA Rural Development</a:t>
            </a:r>
            <a:endParaRPr lang="en-US" altLang="en-US" sz="1150" dirty="0">
              <a:solidFill>
                <a:schemeClr val="bg1"/>
              </a:solidFill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Tammy Lange, 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Vice President of Sales, </a:t>
            </a:r>
            <a:r>
              <a:rPr lang="en-US" altLang="en-US" sz="1150" i="1" dirty="0" err="1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FatBeam</a:t>
            </a: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Garry Lough, 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Director of Government Relations West, </a:t>
            </a:r>
            <a:b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Education Networks of America</a:t>
            </a: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Andrew Moore, 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CIO, Boulder Valley School District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Graham Taylor</a:t>
            </a: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Senior Account Executive, </a:t>
            </a:r>
            <a:r>
              <a:rPr lang="en-US" altLang="en-US" sz="1150" i="1" dirty="0" err="1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FatBeam</a:t>
            </a:r>
            <a:endParaRPr lang="en-US" altLang="en-US" sz="1150" b="1" dirty="0">
              <a:solidFill>
                <a:schemeClr val="bg1"/>
              </a:solidFill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/>
        </p:nvSpPr>
        <p:spPr>
          <a:xfrm>
            <a:off x="1311150" y="3037950"/>
            <a:ext cx="7345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200" b="1" kern="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4500" kern="0">
                <a:solidFill>
                  <a:srgbClr val="66A0CB"/>
                </a:solidFill>
                <a:latin typeface="Roboto"/>
                <a:ea typeface="Roboto"/>
                <a:cs typeface="Roboto"/>
                <a:sym typeface="Roboto"/>
              </a:rPr>
              <a:t>ConnectME (My Education)</a:t>
            </a:r>
            <a:br>
              <a:rPr lang="en" sz="4500" kern="0">
                <a:solidFill>
                  <a:srgbClr val="66A0C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 kern="0">
                <a:solidFill>
                  <a:srgbClr val="66A0CB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endParaRPr sz="4500" kern="0">
              <a:solidFill>
                <a:srgbClr val="A2C1D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7" name="Google Shape;67;p17"/>
          <p:cNvSpPr txBox="1"/>
          <p:nvPr/>
        </p:nvSpPr>
        <p:spPr>
          <a:xfrm>
            <a:off x="1237150" y="2981350"/>
            <a:ext cx="58275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Western Governors' Association,  </a:t>
            </a:r>
            <a:r>
              <a:rPr lang="en-US" sz="1200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April 15</a:t>
            </a:r>
            <a:r>
              <a:rPr lang="en" sz="1200" b="1" kern="0" dirty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, 2020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8"/>
          <p:cNvGrpSpPr/>
          <p:nvPr/>
        </p:nvGrpSpPr>
        <p:grpSpPr>
          <a:xfrm>
            <a:off x="1" y="5457825"/>
            <a:ext cx="9035521" cy="542866"/>
            <a:chOff x="0" y="6134100"/>
            <a:chExt cx="9035521" cy="723822"/>
          </a:xfrm>
        </p:grpSpPr>
        <p:pic>
          <p:nvPicPr>
            <p:cNvPr id="73" name="Google Shape;7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134100"/>
              <a:ext cx="8941918" cy="72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86650" y="6293612"/>
              <a:ext cx="1548871" cy="4201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" name="Google Shape;75;p18"/>
          <p:cNvSpPr txBox="1"/>
          <p:nvPr/>
        </p:nvSpPr>
        <p:spPr>
          <a:xfrm>
            <a:off x="1284601" y="3591850"/>
            <a:ext cx="23826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276D87"/>
                </a:solidFill>
                <a:latin typeface="Roboto"/>
                <a:ea typeface="Roboto"/>
                <a:cs typeface="Roboto"/>
                <a:sym typeface="Roboto"/>
              </a:rPr>
              <a:t>Computing device access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8"/>
          <p:cNvSpPr txBox="1"/>
          <p:nvPr/>
        </p:nvSpPr>
        <p:spPr>
          <a:xfrm>
            <a:off x="1062225" y="2223325"/>
            <a:ext cx="79893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6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" name="Google Shape;7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521" y="1911302"/>
            <a:ext cx="6356402" cy="168056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/>
          <p:nvPr/>
        </p:nvSpPr>
        <p:spPr>
          <a:xfrm>
            <a:off x="3438650" y="3591850"/>
            <a:ext cx="2746200" cy="19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D55B4F"/>
                </a:solidFill>
                <a:latin typeface="Roboto"/>
                <a:ea typeface="Roboto"/>
                <a:cs typeface="Roboto"/>
                <a:sym typeface="Roboto"/>
              </a:rPr>
              <a:t>Broadband access at school, home and within the community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8"/>
          <p:cNvSpPr txBox="1"/>
          <p:nvPr/>
        </p:nvSpPr>
        <p:spPr>
          <a:xfrm>
            <a:off x="6352325" y="3591850"/>
            <a:ext cx="2884800" cy="19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AAA237"/>
                </a:solidFill>
                <a:latin typeface="Roboto"/>
                <a:ea typeface="Roboto"/>
                <a:cs typeface="Roboto"/>
                <a:sym typeface="Roboto"/>
              </a:rPr>
              <a:t>Services to ensure community members have digital literacy skills</a:t>
            </a:r>
            <a:endParaRPr sz="2400" kern="0">
              <a:solidFill>
                <a:srgbClr val="AAA23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" name="Google Shape;8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4800" y="4536125"/>
            <a:ext cx="2282400" cy="10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366728" y="1301305"/>
            <a:ext cx="7309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400" b="1" kern="0">
                <a:solidFill>
                  <a:srgbClr val="699FCC"/>
                </a:solidFill>
                <a:latin typeface="Roboto"/>
                <a:ea typeface="Roboto"/>
                <a:cs typeface="Roboto"/>
                <a:sym typeface="Roboto"/>
              </a:rPr>
              <a:t>Our Focus on the Three Components of Digital Equity</a:t>
            </a:r>
            <a:endParaRPr sz="24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200" kern="0">
              <a:solidFill>
                <a:srgbClr val="59595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2" name="Google Shape;82;p18"/>
          <p:cNvCxnSpPr/>
          <p:nvPr/>
        </p:nvCxnSpPr>
        <p:spPr>
          <a:xfrm>
            <a:off x="387526" y="1200333"/>
            <a:ext cx="674700" cy="3000"/>
          </a:xfrm>
          <a:prstGeom prst="straightConnector1">
            <a:avLst/>
          </a:prstGeom>
          <a:noFill/>
          <a:ln w="38100" cap="flat" cmpd="sng">
            <a:solidFill>
              <a:srgbClr val="66A0C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9"/>
          <p:cNvGrpSpPr/>
          <p:nvPr/>
        </p:nvGrpSpPr>
        <p:grpSpPr>
          <a:xfrm>
            <a:off x="1" y="5457825"/>
            <a:ext cx="9035521" cy="542866"/>
            <a:chOff x="0" y="6134100"/>
            <a:chExt cx="9035521" cy="723822"/>
          </a:xfrm>
        </p:grpSpPr>
        <p:pic>
          <p:nvPicPr>
            <p:cNvPr id="88" name="Google Shape;88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134100"/>
              <a:ext cx="8941918" cy="72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86650" y="6293612"/>
              <a:ext cx="1548871" cy="4201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19"/>
          <p:cNvSpPr txBox="1"/>
          <p:nvPr/>
        </p:nvSpPr>
        <p:spPr>
          <a:xfrm>
            <a:off x="455350" y="2079950"/>
            <a:ext cx="39594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600" kern="0">
                <a:solidFill>
                  <a:srgbClr val="2B4C88"/>
                </a:solidFill>
                <a:latin typeface="Roboto"/>
                <a:ea typeface="Roboto"/>
                <a:cs typeface="Roboto"/>
                <a:sym typeface="Roboto"/>
              </a:rPr>
              <a:t>As we implement Digital Equity, do we have the right mindset for what we want to accomplish? </a:t>
            </a:r>
            <a:endParaRPr sz="2600" kern="0">
              <a:solidFill>
                <a:srgbClr val="2B4C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1" name="Google Shape;91;p19"/>
          <p:cNvGrpSpPr/>
          <p:nvPr/>
        </p:nvGrpSpPr>
        <p:grpSpPr>
          <a:xfrm>
            <a:off x="4467925" y="2303692"/>
            <a:ext cx="4295028" cy="3088283"/>
            <a:chOff x="3464037" y="2903206"/>
            <a:chExt cx="4017048" cy="3013253"/>
          </a:xfrm>
        </p:grpSpPr>
        <p:pic>
          <p:nvPicPr>
            <p:cNvPr id="92" name="Google Shape;92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64037" y="2903206"/>
              <a:ext cx="4017048" cy="3013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9" descr="http://everydayfeminism.com/wp-content/uploads/2014/09/Untitled1-300x225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24597" y="3018675"/>
              <a:ext cx="2902988" cy="18140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Google Shape;94;p19"/>
          <p:cNvSpPr txBox="1"/>
          <p:nvPr/>
        </p:nvSpPr>
        <p:spPr>
          <a:xfrm>
            <a:off x="367975" y="2156150"/>
            <a:ext cx="92220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3600" kern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366728" y="1301305"/>
            <a:ext cx="7309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3000" b="1" kern="0">
                <a:solidFill>
                  <a:srgbClr val="699FCC"/>
                </a:solidFill>
                <a:latin typeface="Roboto"/>
                <a:ea typeface="Roboto"/>
                <a:cs typeface="Roboto"/>
                <a:sym typeface="Roboto"/>
              </a:rPr>
              <a:t>Focus on Equity vs. Equality</a:t>
            </a: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6" name="Google Shape;96;p19"/>
          <p:cNvCxnSpPr/>
          <p:nvPr/>
        </p:nvCxnSpPr>
        <p:spPr>
          <a:xfrm>
            <a:off x="387526" y="1200333"/>
            <a:ext cx="674700" cy="3000"/>
          </a:xfrm>
          <a:prstGeom prst="straightConnector1">
            <a:avLst/>
          </a:prstGeom>
          <a:noFill/>
          <a:ln w="38100" cap="flat" cmpd="sng">
            <a:solidFill>
              <a:srgbClr val="66A0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9"/>
          <p:cNvSpPr txBox="1"/>
          <p:nvPr/>
        </p:nvSpPr>
        <p:spPr>
          <a:xfrm>
            <a:off x="485475" y="3914475"/>
            <a:ext cx="3982500" cy="11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600" kern="0">
                <a:solidFill>
                  <a:srgbClr val="2B4C88"/>
                </a:solidFill>
                <a:latin typeface="Roboto"/>
                <a:ea typeface="Roboto"/>
                <a:cs typeface="Roboto"/>
                <a:sym typeface="Roboto"/>
              </a:rPr>
              <a:t>What happens </a:t>
            </a:r>
            <a:endParaRPr sz="2600" kern="0">
              <a:solidFill>
                <a:srgbClr val="2B4C88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2600" kern="0">
                <a:solidFill>
                  <a:srgbClr val="2B4C88"/>
                </a:solidFill>
                <a:latin typeface="Roboto"/>
                <a:ea typeface="Roboto"/>
                <a:cs typeface="Roboto"/>
                <a:sym typeface="Roboto"/>
              </a:rPr>
              <a:t>when students leave </a:t>
            </a:r>
            <a:br>
              <a:rPr lang="en" sz="2600" kern="0">
                <a:solidFill>
                  <a:srgbClr val="2B4C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600" kern="0">
                <a:solidFill>
                  <a:srgbClr val="2B4C88"/>
                </a:solidFill>
                <a:latin typeface="Roboto"/>
                <a:ea typeface="Roboto"/>
                <a:cs typeface="Roboto"/>
                <a:sym typeface="Roboto"/>
              </a:rPr>
              <a:t>the school campus?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20"/>
          <p:cNvGrpSpPr/>
          <p:nvPr/>
        </p:nvGrpSpPr>
        <p:grpSpPr>
          <a:xfrm>
            <a:off x="1" y="5457825"/>
            <a:ext cx="9035521" cy="542866"/>
            <a:chOff x="0" y="6134100"/>
            <a:chExt cx="9035521" cy="723822"/>
          </a:xfrm>
        </p:grpSpPr>
        <p:pic>
          <p:nvPicPr>
            <p:cNvPr id="103" name="Google Shape;103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134100"/>
              <a:ext cx="8941918" cy="72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86650" y="6293612"/>
              <a:ext cx="1548871" cy="4201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20"/>
          <p:cNvSpPr txBox="1"/>
          <p:nvPr/>
        </p:nvSpPr>
        <p:spPr>
          <a:xfrm>
            <a:off x="439825" y="4603605"/>
            <a:ext cx="5719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LiveWire Public/Private Partnership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 Pilot Phase</a:t>
            </a:r>
            <a:endParaRPr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788" y="1859776"/>
            <a:ext cx="1346425" cy="10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6225" y="3271864"/>
            <a:ext cx="1514738" cy="10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1075" y="4887306"/>
            <a:ext cx="1843000" cy="46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439825" y="3151483"/>
            <a:ext cx="45342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Boulder Housing Partners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Broadway East</a:t>
            </a:r>
            <a:endParaRPr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FCC Waiver Request</a:t>
            </a:r>
            <a:endParaRPr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439825" y="1958075"/>
            <a:ext cx="326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Mobile Hotspots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Poor Cell Coverage</a:t>
            </a:r>
            <a:endParaRPr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366728" y="1301305"/>
            <a:ext cx="7309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3000" b="1" kern="0">
                <a:solidFill>
                  <a:srgbClr val="699FCC"/>
                </a:solidFill>
                <a:latin typeface="Roboto"/>
                <a:ea typeface="Roboto"/>
                <a:cs typeface="Roboto"/>
                <a:sym typeface="Roboto"/>
              </a:rPr>
              <a:t>BVSD Attempts at Connectivity at Home</a:t>
            </a: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2" name="Google Shape;112;p20"/>
          <p:cNvCxnSpPr/>
          <p:nvPr/>
        </p:nvCxnSpPr>
        <p:spPr>
          <a:xfrm>
            <a:off x="387526" y="1200333"/>
            <a:ext cx="674700" cy="3000"/>
          </a:xfrm>
          <a:prstGeom prst="straightConnector1">
            <a:avLst/>
          </a:prstGeom>
          <a:noFill/>
          <a:ln w="38100" cap="flat" cmpd="sng">
            <a:solidFill>
              <a:srgbClr val="66A0C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1"/>
          <p:cNvGrpSpPr/>
          <p:nvPr/>
        </p:nvGrpSpPr>
        <p:grpSpPr>
          <a:xfrm>
            <a:off x="1" y="5457825"/>
            <a:ext cx="9035521" cy="542866"/>
            <a:chOff x="0" y="6134100"/>
            <a:chExt cx="9035521" cy="723822"/>
          </a:xfrm>
        </p:grpSpPr>
        <p:pic>
          <p:nvPicPr>
            <p:cNvPr id="118" name="Google Shape;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134100"/>
              <a:ext cx="8941918" cy="72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86650" y="6293612"/>
              <a:ext cx="1548871" cy="4201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21"/>
          <p:cNvSpPr txBox="1"/>
          <p:nvPr/>
        </p:nvSpPr>
        <p:spPr>
          <a:xfrm>
            <a:off x="897025" y="1935975"/>
            <a:ext cx="7781400" cy="3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Exchange school real estate access for providing free internet to free/reduced lunch qualified students </a:t>
            </a:r>
            <a:br>
              <a:rPr lang="en" sz="24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(21% of our student population)</a:t>
            </a:r>
            <a:br>
              <a:rPr lang="en" sz="24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810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Status</a:t>
            </a:r>
            <a:endParaRPr sz="24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March 2017 - pilot started at Sanchez Elementary </a:t>
            </a:r>
            <a:endParaRPr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2018 - expanded to Angevine Middle and Centaurus High</a:t>
            </a:r>
            <a:endParaRPr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2019 - expanded to </a:t>
            </a:r>
            <a:r>
              <a:rPr lang="en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Casey Middle</a:t>
            </a:r>
            <a:endParaRPr sz="10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810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FCC approved equipment in the 3.5-5 GHz Range</a:t>
            </a:r>
            <a:endParaRPr sz="24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</a:pPr>
            <a:endParaRPr sz="2400" kern="0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075" y="4853676"/>
            <a:ext cx="639600" cy="53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366728" y="1301305"/>
            <a:ext cx="7309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3000" b="1" kern="0">
                <a:solidFill>
                  <a:srgbClr val="699FCC"/>
                </a:solidFill>
                <a:latin typeface="Roboto"/>
                <a:ea typeface="Roboto"/>
                <a:cs typeface="Roboto"/>
                <a:sym typeface="Roboto"/>
              </a:rPr>
              <a:t>LiveWire Public/Private Partnership Pilot</a:t>
            </a: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3" name="Google Shape;123;p21"/>
          <p:cNvCxnSpPr/>
          <p:nvPr/>
        </p:nvCxnSpPr>
        <p:spPr>
          <a:xfrm>
            <a:off x="387526" y="1200333"/>
            <a:ext cx="674700" cy="3000"/>
          </a:xfrm>
          <a:prstGeom prst="straightConnector1">
            <a:avLst/>
          </a:prstGeom>
          <a:noFill/>
          <a:ln w="38100" cap="flat" cmpd="sng">
            <a:solidFill>
              <a:srgbClr val="66A0C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-988725"/>
            <a:ext cx="11277600" cy="84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430400" y="2088375"/>
            <a:ext cx="8198700" cy="3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Char char="●"/>
            </a:pPr>
            <a:r>
              <a:rPr lang="en" sz="2400" kern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Backhaul on either microwave or BVSD dark fiber</a:t>
            </a:r>
            <a:endParaRPr sz="2400" kern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indent="-381000" eaLnBrk="1" fontAlgn="auto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Char char="●"/>
            </a:pPr>
            <a:r>
              <a:rPr lang="en" sz="2400" kern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BVSD CO SB152 override vote in 2015 allows for Livewire to utilize our fiber to provide internet </a:t>
            </a:r>
            <a:endParaRPr sz="2400" kern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indent="-381000" eaLnBrk="1" fontAlgn="auto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Medium"/>
              <a:buChar char="●"/>
            </a:pPr>
            <a:r>
              <a:rPr lang="en" sz="2400" kern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50 current ConnectME students receiving free internet</a:t>
            </a:r>
            <a:endParaRPr sz="2400" kern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indent="-381000" eaLnBrk="1" fontAlgn="auto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Roboto Medium"/>
              <a:buChar char="●"/>
            </a:pPr>
            <a:r>
              <a:rPr lang="en" sz="2400" kern="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Recognized nationally by Congress’s General Accounting Office (GAO) in a report regarding E-Rate</a:t>
            </a:r>
            <a:endParaRPr sz="2400" kern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366728" y="1301305"/>
            <a:ext cx="7309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3000" b="1" kern="0">
                <a:solidFill>
                  <a:srgbClr val="0060A9"/>
                </a:solidFill>
                <a:latin typeface="Roboto"/>
                <a:ea typeface="Roboto"/>
                <a:cs typeface="Roboto"/>
                <a:sym typeface="Roboto"/>
              </a:rPr>
              <a:t>LiveWire Public/Private Partnership Pilot</a:t>
            </a:r>
            <a:endParaRPr sz="3000" b="1" kern="0">
              <a:solidFill>
                <a:srgbClr val="0060A9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30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1" name="Google Shape;131;p22"/>
          <p:cNvCxnSpPr/>
          <p:nvPr/>
        </p:nvCxnSpPr>
        <p:spPr>
          <a:xfrm>
            <a:off x="387526" y="1200333"/>
            <a:ext cx="674700" cy="3000"/>
          </a:xfrm>
          <a:prstGeom prst="straightConnector1">
            <a:avLst/>
          </a:prstGeom>
          <a:noFill/>
          <a:ln w="38100" cap="flat" cmpd="sng">
            <a:solidFill>
              <a:srgbClr val="66A0C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3"/>
          <p:cNvGrpSpPr/>
          <p:nvPr/>
        </p:nvGrpSpPr>
        <p:grpSpPr>
          <a:xfrm>
            <a:off x="1" y="5457825"/>
            <a:ext cx="9035521" cy="542866"/>
            <a:chOff x="0" y="6134100"/>
            <a:chExt cx="9035521" cy="723822"/>
          </a:xfrm>
        </p:grpSpPr>
        <p:pic>
          <p:nvPicPr>
            <p:cNvPr id="137" name="Google Shape;137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134100"/>
              <a:ext cx="8941918" cy="72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86650" y="6293612"/>
              <a:ext cx="1548871" cy="4201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23"/>
          <p:cNvSpPr txBox="1"/>
          <p:nvPr/>
        </p:nvSpPr>
        <p:spPr>
          <a:xfrm>
            <a:off x="366728" y="1301305"/>
            <a:ext cx="7309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n" sz="3000" b="1" kern="0">
                <a:solidFill>
                  <a:srgbClr val="699FCC"/>
                </a:solidFill>
                <a:latin typeface="Roboto"/>
                <a:ea typeface="Roboto"/>
                <a:cs typeface="Roboto"/>
                <a:sym typeface="Roboto"/>
              </a:rPr>
              <a:t>ConnectME (My Education) </a:t>
            </a:r>
            <a:br>
              <a:rPr lang="en" sz="3000" b="1" kern="0">
                <a:solidFill>
                  <a:srgbClr val="699FCC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kern="0">
                <a:solidFill>
                  <a:srgbClr val="699FCC"/>
                </a:solidFill>
                <a:latin typeface="Roboto"/>
                <a:ea typeface="Roboto"/>
                <a:cs typeface="Roboto"/>
                <a:sym typeface="Roboto"/>
              </a:rPr>
              <a:t>Next Steps</a:t>
            </a:r>
            <a:endParaRPr sz="2400" b="1" kern="0">
              <a:solidFill>
                <a:srgbClr val="699F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0" name="Google Shape;140;p23"/>
          <p:cNvCxnSpPr/>
          <p:nvPr/>
        </p:nvCxnSpPr>
        <p:spPr>
          <a:xfrm>
            <a:off x="387526" y="1200333"/>
            <a:ext cx="674700" cy="3000"/>
          </a:xfrm>
          <a:prstGeom prst="straightConnector1">
            <a:avLst/>
          </a:prstGeom>
          <a:noFill/>
          <a:ln w="38100" cap="flat" cmpd="sng">
            <a:solidFill>
              <a:srgbClr val="66A0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23"/>
          <p:cNvSpPr txBox="1"/>
          <p:nvPr/>
        </p:nvSpPr>
        <p:spPr>
          <a:xfrm>
            <a:off x="235125" y="2228825"/>
            <a:ext cx="8732400" cy="3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Formalize a long-term agreement 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810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Negotiate a revenue sharing component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810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Finalize/Implement a 18-24 month rollout schedule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810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lang="en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Prioritize schools close to our highest FRL populated areas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Lafayette Coverage - P2P, Justice High, Ryan, Pioneer</a:t>
            </a:r>
            <a:endParaRPr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North Boulder - Columbine, Crestview</a:t>
            </a:r>
            <a:endParaRPr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5">
            <a:alphaModFix/>
          </a:blip>
          <a:srcRect t="7629" b="4674"/>
          <a:stretch/>
        </p:blipFill>
        <p:spPr>
          <a:xfrm>
            <a:off x="6014175" y="1270850"/>
            <a:ext cx="2645800" cy="154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/>
        </p:nvSpPr>
        <p:spPr>
          <a:xfrm>
            <a:off x="3079800" y="3153900"/>
            <a:ext cx="29844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Questions?</a:t>
            </a:r>
            <a:endParaRPr sz="36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>
            <a:extLst>
              <a:ext uri="{FF2B5EF4-FFF2-40B4-BE49-F238E27FC236}">
                <a16:creationId xmlns:a16="http://schemas.microsoft.com/office/drawing/2014/main" id="{30F33ECB-91AA-4AED-A84E-2E2FEF7F2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51138"/>
            <a:ext cx="4757738" cy="40831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Aft>
                <a:spcPts val="1200"/>
              </a:spcAft>
              <a:defRPr/>
            </a:pPr>
            <a:r>
              <a:rPr lang="en-US" altLang="en-US" sz="120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APRIL 15, 2020</a:t>
            </a:r>
          </a:p>
          <a:p>
            <a:pPr algn="ctr" eaLnBrk="1" hangingPunct="1">
              <a:spcAft>
                <a:spcPts val="1200"/>
              </a:spcAft>
              <a:defRPr/>
            </a:pPr>
            <a:r>
              <a:rPr lang="en-US" alt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Community Anchor Institution Connectivity</a:t>
            </a:r>
          </a:p>
          <a:p>
            <a:pPr algn="ctr">
              <a:spcAft>
                <a:spcPts val="400"/>
              </a:spcAft>
              <a:defRPr/>
            </a:pPr>
            <a:r>
              <a:rPr lang="en-US" altLang="en-US" sz="1150" b="1" dirty="0">
                <a:solidFill>
                  <a:srgbClr val="AFABAB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MODERATOR</a:t>
            </a:r>
            <a:r>
              <a:rPr lang="en-US" altLang="en-US" sz="1150" dirty="0">
                <a:solidFill>
                  <a:srgbClr val="AFABAB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John </a:t>
            </a:r>
            <a:r>
              <a:rPr lang="en-US" altLang="en-US" sz="1150" b="1" dirty="0" err="1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Windhausen</a:t>
            </a: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</a:t>
            </a:r>
          </a:p>
          <a:p>
            <a:pPr algn="ctr">
              <a:defRPr/>
            </a:pP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Executive Director of the Schools,</a:t>
            </a:r>
            <a:b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Health &amp; Libraries Broadband Coalition</a:t>
            </a:r>
          </a:p>
          <a:p>
            <a:pPr algn="ctr">
              <a:defRPr/>
            </a:pP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spcAft>
                <a:spcPts val="400"/>
              </a:spcAft>
              <a:defRPr/>
            </a:pPr>
            <a:r>
              <a:rPr lang="en-US" altLang="en-US" sz="1150" b="1" dirty="0">
                <a:solidFill>
                  <a:srgbClr val="AFABAB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PANELISTS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Alton Kimura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 Senior Loan Specialist, USDA Rural Development</a:t>
            </a:r>
            <a:endParaRPr lang="en-US" altLang="en-US" sz="1150" dirty="0">
              <a:solidFill>
                <a:schemeClr val="bg1"/>
              </a:solidFill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Tammy Lange, 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Vice President of Sales, </a:t>
            </a:r>
            <a:r>
              <a:rPr lang="en-US" altLang="en-US" sz="1150" i="1" dirty="0" err="1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FatBeam</a:t>
            </a: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Garry Lough, 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Director of Government Relations West, </a:t>
            </a:r>
            <a:b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</a:b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Education Networks of America</a:t>
            </a: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Andrew Moore, 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CIO, Boulder Valley School District</a:t>
            </a:r>
          </a:p>
          <a:p>
            <a:pPr algn="ctr">
              <a:spcAft>
                <a:spcPts val="800"/>
              </a:spcAft>
              <a:defRPr/>
            </a:pPr>
            <a:r>
              <a:rPr lang="en-US" altLang="en-US" sz="1150" b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Graham Taylor</a:t>
            </a:r>
            <a:r>
              <a:rPr lang="en-US" altLang="en-US" sz="1150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,</a:t>
            </a:r>
            <a:r>
              <a:rPr lang="en-US" altLang="en-US" sz="1150" i="1" dirty="0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Senior Account Executive, </a:t>
            </a:r>
            <a:r>
              <a:rPr lang="en-US" altLang="en-US" sz="1150" i="1" dirty="0" err="1">
                <a:solidFill>
                  <a:schemeClr val="bg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FatBeam</a:t>
            </a:r>
            <a:endParaRPr lang="en-US" altLang="en-US" sz="1150" b="1" dirty="0">
              <a:solidFill>
                <a:schemeClr val="bg1"/>
              </a:solidFill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5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41" y="4403648"/>
            <a:ext cx="8629185" cy="467562"/>
          </a:xfrm>
        </p:spPr>
        <p:txBody>
          <a:bodyPr/>
          <a:lstStyle/>
          <a:p>
            <a:r>
              <a:rPr lang="en-US" dirty="0"/>
              <a:t>Community Facilities Loan and Grant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838927" y="5026286"/>
            <a:ext cx="7886700" cy="416338"/>
          </a:xfrm>
        </p:spPr>
        <p:txBody>
          <a:bodyPr/>
          <a:lstStyle/>
          <a:p>
            <a:r>
              <a:rPr lang="en-US" dirty="0"/>
              <a:t>Western Governors’ Association Webinar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C7A585C-55CE-4F42-AD5B-BB3BA8F24BD2}"/>
              </a:ext>
            </a:extLst>
          </p:cNvPr>
          <p:cNvSpPr txBox="1">
            <a:spLocks/>
          </p:cNvSpPr>
          <p:nvPr/>
        </p:nvSpPr>
        <p:spPr>
          <a:xfrm>
            <a:off x="838927" y="5389530"/>
            <a:ext cx="7886700" cy="416338"/>
          </a:xfrm>
          <a:prstGeom prst="rect">
            <a:avLst/>
          </a:prstGeom>
        </p:spPr>
        <p:txBody>
          <a:bodyPr anchor="b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500" b="0" i="1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</a:rPr>
              <a:t>April 2020</a:t>
            </a:r>
          </a:p>
        </p:txBody>
      </p:sp>
    </p:spTree>
    <p:extLst>
      <p:ext uri="{BB962C8B-B14F-4D97-AF65-F5344CB8AC3E}">
        <p14:creationId xmlns:p14="http://schemas.microsoft.com/office/powerpoint/2010/main" val="289240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Facilities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2106601"/>
            <a:ext cx="3560109" cy="492638"/>
          </a:xfrm>
        </p:spPr>
        <p:txBody>
          <a:bodyPr/>
          <a:lstStyle/>
          <a:p>
            <a:r>
              <a:rPr lang="en-US" sz="2100" b="1" dirty="0"/>
              <a:t>Community Facilities Programs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5750" y="2656074"/>
            <a:ext cx="6296759" cy="30076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Community Facilities Programs offer </a:t>
            </a:r>
            <a:r>
              <a:rPr lang="en-US" b="1" dirty="0">
                <a:solidFill>
                  <a:schemeClr val="tx1"/>
                </a:solidFill>
              </a:rPr>
              <a:t>direct loans, loan guarantees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b="1" dirty="0">
                <a:solidFill>
                  <a:schemeClr val="tx1"/>
                </a:solidFill>
              </a:rPr>
              <a:t> grants </a:t>
            </a:r>
            <a:r>
              <a:rPr lang="en-US" dirty="0">
                <a:solidFill>
                  <a:schemeClr val="tx1"/>
                </a:solidFill>
              </a:rPr>
              <a:t>to develop or improve essential public services and facilities in communities across rural America.</a:t>
            </a:r>
          </a:p>
          <a:p>
            <a:r>
              <a:rPr lang="en-US" dirty="0">
                <a:solidFill>
                  <a:schemeClr val="tx1"/>
                </a:solidFill>
              </a:rPr>
              <a:t>These amenities help </a:t>
            </a:r>
            <a:r>
              <a:rPr lang="en-US" b="1" dirty="0">
                <a:solidFill>
                  <a:schemeClr val="tx1"/>
                </a:solidFill>
              </a:rPr>
              <a:t>increase the competitiveness of rural communities </a:t>
            </a:r>
            <a:r>
              <a:rPr lang="en-US" dirty="0">
                <a:solidFill>
                  <a:schemeClr val="tx1"/>
                </a:solidFill>
              </a:rPr>
              <a:t>in attracting and retaining businesses that provide employment and services for their residents</a:t>
            </a:r>
          </a:p>
          <a:p>
            <a:r>
              <a:rPr lang="en-US" dirty="0">
                <a:solidFill>
                  <a:schemeClr val="tx1"/>
                </a:solidFill>
              </a:rPr>
              <a:t>These facilities </a:t>
            </a:r>
            <a:r>
              <a:rPr lang="en-US" b="1" dirty="0">
                <a:solidFill>
                  <a:schemeClr val="tx1"/>
                </a:solidFill>
              </a:rPr>
              <a:t>improve the basic quality of life</a:t>
            </a:r>
            <a:r>
              <a:rPr lang="en-US" dirty="0">
                <a:solidFill>
                  <a:schemeClr val="tx1"/>
                </a:solidFill>
              </a:rPr>
              <a:t>, and assist in the development and sustainability of rural America.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6805246" y="2451589"/>
            <a:ext cx="2067071" cy="3212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14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09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Facilities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50" y="1968733"/>
            <a:ext cx="3560109" cy="492638"/>
          </a:xfrm>
        </p:spPr>
        <p:txBody>
          <a:bodyPr/>
          <a:lstStyle/>
          <a:p>
            <a:r>
              <a:rPr lang="en-US" sz="2100" b="1" dirty="0"/>
              <a:t>Essential Community Facilities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5750" y="2549363"/>
            <a:ext cx="4129273" cy="1855147"/>
          </a:xfrm>
        </p:spPr>
        <p:txBody>
          <a:bodyPr/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Public Safety Facilities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Public Buildings &amp; Equipment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Health Care Facilities &amp; Equipment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Education &amp; Cultural Facilities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1650" dirty="0">
                <a:solidFill>
                  <a:schemeClr val="tx1"/>
                </a:solidFill>
              </a:rPr>
              <a:t>Infrastructure</a:t>
            </a:r>
          </a:p>
          <a:p>
            <a:pPr marL="0" indent="0">
              <a:buNone/>
            </a:pPr>
            <a:endParaRPr lang="en-US" sz="165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39" y="1968732"/>
            <a:ext cx="2601244" cy="1742037"/>
          </a:xfrm>
          <a:prstGeom prst="rect">
            <a:avLst/>
          </a:prstGeom>
          <a:ln w="190500" cap="sq">
            <a:solidFill>
              <a:srgbClr val="00314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939" y="4016945"/>
            <a:ext cx="2601143" cy="1602592"/>
          </a:xfrm>
          <a:prstGeom prst="rect">
            <a:avLst/>
          </a:prstGeom>
          <a:ln w="190500" cap="sq">
            <a:solidFill>
              <a:srgbClr val="00314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647" y="3105213"/>
            <a:ext cx="2313266" cy="1602592"/>
          </a:xfrm>
          <a:prstGeom prst="rect">
            <a:avLst/>
          </a:prstGeom>
          <a:ln w="190500" cap="sq">
            <a:solidFill>
              <a:srgbClr val="00405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CEC823-6DEB-4650-A1D9-5F81DF188984}"/>
              </a:ext>
            </a:extLst>
          </p:cNvPr>
          <p:cNvSpPr txBox="1">
            <a:spLocks/>
          </p:cNvSpPr>
          <p:nvPr/>
        </p:nvSpPr>
        <p:spPr>
          <a:xfrm>
            <a:off x="258919" y="4347737"/>
            <a:ext cx="3560109" cy="364009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0" kern="1200">
                <a:solidFill>
                  <a:srgbClr val="00314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100" b="1" dirty="0"/>
              <a:t>Eligible Applicants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7A327-C44D-492E-8CE1-C0DBE1143B6B}"/>
              </a:ext>
            </a:extLst>
          </p:cNvPr>
          <p:cNvSpPr/>
          <p:nvPr/>
        </p:nvSpPr>
        <p:spPr>
          <a:xfrm>
            <a:off x="285750" y="4799738"/>
            <a:ext cx="4572000" cy="3462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</a:rPr>
              <a:t>Public Bodies, Non Profits or Indian Tribes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857709-9F25-43A5-A216-076846F1275C}"/>
              </a:ext>
            </a:extLst>
          </p:cNvPr>
          <p:cNvSpPr/>
          <p:nvPr/>
        </p:nvSpPr>
        <p:spPr>
          <a:xfrm>
            <a:off x="285751" y="5138333"/>
            <a:ext cx="391325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</a:rPr>
              <a:t>Communities less than 20,000 residents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</a:rPr>
              <a:t>	(50,000 for Guaranteed loans)</a:t>
            </a:r>
          </a:p>
        </p:txBody>
      </p:sp>
    </p:spTree>
    <p:extLst>
      <p:ext uri="{BB962C8B-B14F-4D97-AF65-F5344CB8AC3E}">
        <p14:creationId xmlns:p14="http://schemas.microsoft.com/office/powerpoint/2010/main" val="100277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Facilities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/>
              <a:t>Eligible Purposes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730259"/>
            <a:ext cx="6161252" cy="2763441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Acquire existing real estate 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Construct, expand, renovate, or improve facilities</a:t>
            </a:r>
          </a:p>
          <a:p>
            <a:r>
              <a:rPr lang="en-US" sz="1800" dirty="0">
                <a:solidFill>
                  <a:schemeClr val="tx1"/>
                </a:solidFill>
              </a:rPr>
              <a:t>Purchase vehicles and major equipment</a:t>
            </a:r>
          </a:p>
          <a:p>
            <a:r>
              <a:rPr lang="en-US" sz="1800" dirty="0">
                <a:solidFill>
                  <a:schemeClr val="tx1"/>
                </a:solidFill>
              </a:rPr>
              <a:t>Associated project expenses (i.e. legal fees, interest expense) </a:t>
            </a:r>
          </a:p>
          <a:p>
            <a:r>
              <a:rPr lang="en-US" sz="1800" dirty="0">
                <a:solidFill>
                  <a:schemeClr val="tx1"/>
                </a:solidFill>
              </a:rPr>
              <a:t>Refinancing when </a:t>
            </a:r>
            <a:r>
              <a:rPr lang="en-US" sz="1800">
                <a:solidFill>
                  <a:schemeClr val="tx1"/>
                </a:solidFill>
              </a:rPr>
              <a:t>it is less </a:t>
            </a:r>
            <a:r>
              <a:rPr lang="en-US" sz="1800" dirty="0">
                <a:solidFill>
                  <a:schemeClr val="tx1"/>
                </a:solidFill>
              </a:rPr>
              <a:t>than 50% of the total loan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0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Facilities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2102658"/>
            <a:ext cx="5157642" cy="617934"/>
          </a:xfrm>
        </p:spPr>
        <p:txBody>
          <a:bodyPr/>
          <a:lstStyle/>
          <a:p>
            <a:r>
              <a:rPr lang="en-US" sz="2400" b="1" dirty="0"/>
              <a:t>CF Direct Loan Rates and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791475"/>
            <a:ext cx="7256859" cy="2469687"/>
          </a:xfrm>
        </p:spPr>
        <p:txBody>
          <a:bodyPr/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Interest rates currently at 2.375% fixed for the loan term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40-year term or useful life 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Adequate security to protect the interest of the Government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Demonstrate adequate repayment ability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Unable to obtain other commercial credit</a:t>
            </a:r>
          </a:p>
        </p:txBody>
      </p:sp>
    </p:spTree>
    <p:extLst>
      <p:ext uri="{BB962C8B-B14F-4D97-AF65-F5344CB8AC3E}">
        <p14:creationId xmlns:p14="http://schemas.microsoft.com/office/powerpoint/2010/main" val="289575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Facilities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873785"/>
            <a:ext cx="7033229" cy="617934"/>
          </a:xfrm>
        </p:spPr>
        <p:txBody>
          <a:bodyPr/>
          <a:lstStyle/>
          <a:p>
            <a:r>
              <a:rPr lang="en-US" sz="2400" b="1" dirty="0"/>
              <a:t>CF Guarantee Rates, Terms, and Fees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429717"/>
            <a:ext cx="7256859" cy="3431685"/>
          </a:xfrm>
        </p:spPr>
        <p:txBody>
          <a:bodyPr/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Lender driven process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Interest rate set by lender (fixed or variable)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Term set by lender (max 40 year term or useful life) 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Adequate security to protect the interest of the Government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Lender must be unable to make loan without guarantee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Up to a 90% guarantee on any loss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One time, one percent (1.5%) fee on guaranteed portion, payable upon issuance of Loan Note Guarantee with a 0.5% annual fee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7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Facilities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905001"/>
            <a:ext cx="5157642" cy="617934"/>
          </a:xfrm>
        </p:spPr>
        <p:txBody>
          <a:bodyPr/>
          <a:lstStyle/>
          <a:p>
            <a:r>
              <a:rPr lang="en-US" sz="2400" b="1" dirty="0"/>
              <a:t>Other CF Programs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625329"/>
            <a:ext cx="8358517" cy="292347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100" dirty="0">
                <a:solidFill>
                  <a:schemeClr val="tx1"/>
                </a:solidFill>
              </a:rPr>
              <a:t>CF Grants – Regular, Economic Impact Initiative (EII) &amp; Tribal College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Limited funds available for the most needy communities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Same eligible purpose as direct loans and guarantees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$150 million for Disaster Grants in PDDA Counties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>
                <a:solidFill>
                  <a:schemeClr val="tx1"/>
                </a:solidFill>
              </a:rPr>
              <a:t>Rural Community Development Initiative Grants (RCDI)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Technical assistance for capacity building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100" dirty="0">
                <a:solidFill>
                  <a:schemeClr val="tx1"/>
                </a:solidFill>
              </a:rPr>
              <a:t>Technical Assistance &amp; Training Grants (TAT)</a:t>
            </a:r>
            <a:endParaRPr lang="en-US" sz="2100" i="1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100" dirty="0">
                <a:solidFill>
                  <a:schemeClr val="tx1"/>
                </a:solidFill>
              </a:rPr>
              <a:t>For the benefit of developing an essential community facility</a:t>
            </a:r>
          </a:p>
          <a:p>
            <a:pPr>
              <a:lnSpc>
                <a:spcPct val="100000"/>
              </a:lnSpc>
            </a:pPr>
            <a:endParaRPr lang="en-US" sz="21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5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Alton Kimura, Senior Loan Specialist</a:t>
            </a:r>
            <a:br>
              <a:rPr lang="en-US" dirty="0"/>
            </a:br>
            <a:r>
              <a:rPr lang="en-US" dirty="0"/>
              <a:t>Rural Development</a:t>
            </a:r>
            <a:br>
              <a:rPr lang="en-US" dirty="0"/>
            </a:br>
            <a:r>
              <a:rPr lang="en-US" dirty="0"/>
              <a:t>Community Facilities</a:t>
            </a:r>
            <a:br>
              <a:rPr lang="en-US" dirty="0"/>
            </a:br>
            <a:r>
              <a:rPr lang="en-US" dirty="0"/>
              <a:t>alton.kimura@usda.gov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www.rd.usda.gov</a:t>
            </a:r>
          </a:p>
        </p:txBody>
      </p:sp>
    </p:spTree>
    <p:extLst>
      <p:ext uri="{BB962C8B-B14F-4D97-AF65-F5344CB8AC3E}">
        <p14:creationId xmlns:p14="http://schemas.microsoft.com/office/powerpoint/2010/main" val="1528094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tle Pag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B5341A7-EBD3-344B-B341-67E14E393C59}" vid="{0B114685-C533-FD42-928E-B6BF93A155B3}"/>
    </a:ext>
  </a:extLst>
</a:theme>
</file>

<file path=ppt/theme/theme3.xml><?xml version="1.0" encoding="utf-8"?>
<a:theme xmlns:a="http://schemas.openxmlformats.org/drawingml/2006/main" name="Slide Design Option 1 Master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B5341A7-EBD3-344B-B341-67E14E393C59}" vid="{C7E1374E-B509-024F-B3D3-377041EFE592}"/>
    </a:ext>
  </a:extLst>
</a:theme>
</file>

<file path=ppt/theme/theme4.xml><?xml version="1.0" encoding="utf-8"?>
<a:theme xmlns:a="http://schemas.openxmlformats.org/drawingml/2006/main" name="End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B5341A7-EBD3-344B-B341-67E14E393C59}" vid="{3F552A72-A225-774F-8B54-9214D2DE7C5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884</Words>
  <Application>Microsoft Office PowerPoint</Application>
  <PresentationFormat>On-screen Show (4:3)</PresentationFormat>
  <Paragraphs>126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Avenir</vt:lpstr>
      <vt:lpstr>Bree Serif</vt:lpstr>
      <vt:lpstr>Calibri</vt:lpstr>
      <vt:lpstr>Calibri Light</vt:lpstr>
      <vt:lpstr>Georgia</vt:lpstr>
      <vt:lpstr>Roboto</vt:lpstr>
      <vt:lpstr>Roboto Black</vt:lpstr>
      <vt:lpstr>Roboto Medium</vt:lpstr>
      <vt:lpstr>Roboto Slab</vt:lpstr>
      <vt:lpstr>Office Theme</vt:lpstr>
      <vt:lpstr>Tittle Page Master</vt:lpstr>
      <vt:lpstr>Slide Design Option 1 Master</vt:lpstr>
      <vt:lpstr>End Slide Master</vt:lpstr>
      <vt:lpstr>Simple Light</vt:lpstr>
      <vt:lpstr>1_Simple Light</vt:lpstr>
      <vt:lpstr>PowerPoint Presentation</vt:lpstr>
      <vt:lpstr>Community Facilities Loan and Grant Program</vt:lpstr>
      <vt:lpstr>Community Facilities Overview</vt:lpstr>
      <vt:lpstr>Community Facilities Overview</vt:lpstr>
      <vt:lpstr>Community Facilities Overview</vt:lpstr>
      <vt:lpstr>Community Facilities Overview</vt:lpstr>
      <vt:lpstr>Community Facilities Overview</vt:lpstr>
      <vt:lpstr>Community Facilities Overview</vt:lpstr>
      <vt:lpstr>Alton Kimura, Senior Loan Specialist Rural Development Community Facilities alton.kimura@usda.gov  www.rd.usda.gov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Clark</dc:creator>
  <cp:lastModifiedBy>Kevin Moss</cp:lastModifiedBy>
  <cp:revision>28</cp:revision>
  <dcterms:created xsi:type="dcterms:W3CDTF">2018-10-11T22:07:50Z</dcterms:created>
  <dcterms:modified xsi:type="dcterms:W3CDTF">2020-04-14T22:00:26Z</dcterms:modified>
</cp:coreProperties>
</file>